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256"/>
            <p14:sldId id="257"/>
          </p14:sldIdLst>
        </p14:section>
        <p14:section name="Content" id="{160A1EF9-8FB4-4F21-AF88-D4BF3CB3B912}">
          <p14:sldIdLst>
            <p14:sldId id="258"/>
            <p14:sldId id="259"/>
            <p14:sldId id="260"/>
            <p14:sldId id="261"/>
            <p14:sldId id="262"/>
            <p14:sldId id="263"/>
            <p14:sldId id="264"/>
          </p14:sldIdLst>
        </p14:section>
        <p14:section name="Closing" id="{D4E3B1CF-DD2E-4D6E-961F-E6ECD190E64E}">
          <p14:sldIdLst>
            <p14:sldId id="265"/>
            <p14:sldId id="266"/>
            <p14:sldId id="267"/>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isaacs/node-semv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ocs.npmjs.com/misc/semve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0" i="1" kern="1200" dirty="0">
                <a:solidFill>
                  <a:schemeClr val="tx1"/>
                </a:solidFill>
                <a:effectLst/>
                <a:latin typeface="Segoe UI Light" pitchFamily="34" charset="0"/>
                <a:ea typeface="+mn-ea"/>
                <a:cs typeface="+mn-cs"/>
              </a:rPr>
              <a:t>most</a:t>
            </a:r>
            <a:r>
              <a:rPr lang="en-US" sz="900" b="0" i="0" kern="1200" dirty="0">
                <a:solidFill>
                  <a:schemeClr val="tx1"/>
                </a:solidFill>
                <a:effectLst/>
                <a:latin typeface="Segoe UI Light" pitchFamily="34" charset="0"/>
                <a:ea typeface="+mn-ea"/>
                <a:cs typeface="+mn-cs"/>
              </a:rPr>
              <a:t> important things in your </a:t>
            </a:r>
            <a:r>
              <a:rPr lang="en-US" sz="900" b="0" i="0" kern="1200" dirty="0" err="1">
                <a:solidFill>
                  <a:schemeClr val="tx1"/>
                </a:solidFill>
                <a:effectLst/>
                <a:latin typeface="Segoe UI Light" pitchFamily="34" charset="0"/>
                <a:ea typeface="+mn-ea"/>
                <a:cs typeface="+mn-cs"/>
              </a:rPr>
              <a:t>package.json</a:t>
            </a:r>
            <a:r>
              <a:rPr lang="en-US" sz="900" b="0" i="0" kern="1200" dirty="0">
                <a:solidFill>
                  <a:schemeClr val="tx1"/>
                </a:solidFill>
                <a:effectLst/>
                <a:latin typeface="Segoe UI Light" pitchFamily="34" charset="0"/>
                <a:ea typeface="+mn-ea"/>
                <a:cs typeface="+mn-cs"/>
              </a:rPr>
              <a:t> are the name and version fields. Those are actually required, and your package won't install without them. The name and version together form an identifier that is assumed to be completely unique. Changes to the package should come along with changes to the version.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Version must be </a:t>
            </a:r>
            <a:r>
              <a:rPr lang="en-US" sz="900" b="0" i="0" kern="1200" dirty="0" err="1">
                <a:solidFill>
                  <a:schemeClr val="tx1"/>
                </a:solidFill>
                <a:effectLst/>
                <a:latin typeface="Segoe UI Light" pitchFamily="34" charset="0"/>
                <a:ea typeface="+mn-ea"/>
                <a:cs typeface="+mn-cs"/>
              </a:rPr>
              <a:t>parseable</a:t>
            </a:r>
            <a:r>
              <a:rPr lang="en-US" sz="900" b="0" i="0" kern="1200" dirty="0">
                <a:solidFill>
                  <a:schemeClr val="tx1"/>
                </a:solidFill>
                <a:effectLst/>
                <a:latin typeface="Segoe UI Light" pitchFamily="34" charset="0"/>
                <a:ea typeface="+mn-ea"/>
                <a:cs typeface="+mn-cs"/>
              </a:rPr>
              <a:t> by </a:t>
            </a:r>
            <a:r>
              <a:rPr lang="en-US" sz="900" b="0" i="0" kern="1200" dirty="0">
                <a:solidFill>
                  <a:schemeClr val="tx1"/>
                </a:solidFill>
                <a:effectLst/>
                <a:latin typeface="Segoe UI Light" pitchFamily="34" charset="0"/>
                <a:ea typeface="+mn-ea"/>
                <a:cs typeface="+mn-cs"/>
                <a:hlinkClick r:id="rId3"/>
              </a:rPr>
              <a:t>node-</a:t>
            </a:r>
            <a:r>
              <a:rPr lang="en-US" sz="900" b="0" i="0" kern="1200" dirty="0" err="1">
                <a:solidFill>
                  <a:schemeClr val="tx1"/>
                </a:solidFill>
                <a:effectLst/>
                <a:latin typeface="Segoe UI Light" pitchFamily="34" charset="0"/>
                <a:ea typeface="+mn-ea"/>
                <a:cs typeface="+mn-cs"/>
                <a:hlinkClick r:id="rId3"/>
              </a:rPr>
              <a:t>semver</a:t>
            </a:r>
            <a:r>
              <a:rPr lang="en-US" sz="900" b="0" i="0" kern="1200" dirty="0">
                <a:solidFill>
                  <a:schemeClr val="tx1"/>
                </a:solidFill>
                <a:effectLst/>
                <a:latin typeface="Segoe UI Light" pitchFamily="34" charset="0"/>
                <a:ea typeface="+mn-ea"/>
                <a:cs typeface="+mn-cs"/>
              </a:rPr>
              <a:t>, which is bundled with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as a dependency.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install </a:t>
            </a:r>
            <a:r>
              <a:rPr lang="en-US" sz="900" b="0" i="0" kern="1200" dirty="0" err="1">
                <a:solidFill>
                  <a:schemeClr val="tx1"/>
                </a:solidFill>
                <a:effectLst/>
                <a:latin typeface="Segoe UI Light" pitchFamily="34" charset="0"/>
                <a:ea typeface="+mn-ea"/>
                <a:cs typeface="+mn-cs"/>
              </a:rPr>
              <a:t>semver</a:t>
            </a:r>
            <a:r>
              <a:rPr lang="en-US" sz="900" b="0" i="0" kern="1200" dirty="0">
                <a:solidFill>
                  <a:schemeClr val="tx1"/>
                </a:solidFill>
                <a:effectLst/>
                <a:latin typeface="Segoe UI Light" pitchFamily="34" charset="0"/>
                <a:ea typeface="+mn-ea"/>
                <a:cs typeface="+mn-cs"/>
              </a:rPr>
              <a:t> to use it yourself.)</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More on version numbers and ranges at </a:t>
            </a:r>
            <a:r>
              <a:rPr lang="en-US" sz="900" b="0" i="0" kern="1200" dirty="0" err="1">
                <a:solidFill>
                  <a:schemeClr val="tx1"/>
                </a:solidFill>
                <a:effectLst/>
                <a:latin typeface="Segoe UI Light" pitchFamily="34" charset="0"/>
                <a:ea typeface="+mn-ea"/>
                <a:cs typeface="+mn-cs"/>
                <a:hlinkClick r:id="rId4"/>
              </a:rPr>
              <a:t>semver</a:t>
            </a:r>
            <a:r>
              <a:rPr lang="en-US" sz="900"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857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3333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1419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83070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43871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Updating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the web part and solution</a:t>
              </a: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Package the solution</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the updated solution and assets</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46221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a web part and increment the version</a:t>
            </a:r>
            <a:endParaRPr lang="en-US" dirty="0"/>
          </a:p>
        </p:txBody>
      </p:sp>
      <p:sp>
        <p:nvSpPr>
          <p:cNvPr id="8" name="Text Placeholder 2"/>
          <p:cNvSpPr txBox="1">
            <a:spLocks/>
          </p:cNvSpPr>
          <p:nvPr/>
        </p:nvSpPr>
        <p:spPr>
          <a:xfrm>
            <a:off x="274638" y="1212850"/>
            <a:ext cx="11887200" cy="84425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Update the code or configuration for your web part</a:t>
            </a:r>
          </a:p>
          <a:p>
            <a:pPr marL="0" indent="0">
              <a:buNone/>
            </a:pPr>
            <a:r>
              <a:rPr lang="en-US" altLang="zh-CN" sz="2400" dirty="0"/>
              <a:t>Increment the version in the &lt;web part name&gt;.</a:t>
            </a:r>
            <a:r>
              <a:rPr lang="en-US" altLang="zh-CN" sz="2400" dirty="0" err="1"/>
              <a:t>manifest.json</a:t>
            </a:r>
            <a:r>
              <a:rPr lang="en-US" altLang="zh-CN" sz="2400" dirty="0"/>
              <a:t> file</a:t>
            </a:r>
          </a:p>
          <a:p>
            <a:pPr marL="0" indent="0">
              <a:buNone/>
            </a:pPr>
            <a:r>
              <a:rPr lang="en-US" altLang="zh-CN" sz="2400" dirty="0"/>
              <a:t>This sets the version for the web part</a:t>
            </a:r>
          </a:p>
          <a:p>
            <a:pPr marL="0" indent="0">
              <a:buNone/>
            </a:pPr>
            <a:r>
              <a:rPr lang="en-US" altLang="zh-CN" sz="2400" dirty="0"/>
              <a:t>Multiple web parts in the same solution may be versioned independently</a:t>
            </a:r>
          </a:p>
          <a:p>
            <a:pPr marL="0" indent="0">
              <a:buNone/>
            </a:pPr>
            <a:endParaRPr lang="en-US" altLang="zh-CN" sz="2400" dirty="0"/>
          </a:p>
        </p:txBody>
      </p:sp>
      <p:pic>
        <p:nvPicPr>
          <p:cNvPr id="4" name="Picture 3"/>
          <p:cNvPicPr>
            <a:picLocks noChangeAspect="1"/>
          </p:cNvPicPr>
          <p:nvPr/>
        </p:nvPicPr>
        <p:blipFill>
          <a:blip r:embed="rId2"/>
          <a:stretch>
            <a:fillRect/>
          </a:stretch>
        </p:blipFill>
        <p:spPr>
          <a:xfrm>
            <a:off x="3028422" y="2993206"/>
            <a:ext cx="6379631" cy="3358520"/>
          </a:xfrm>
          <a:prstGeom prst="rect">
            <a:avLst/>
          </a:prstGeom>
        </p:spPr>
      </p:pic>
    </p:spTree>
    <p:extLst>
      <p:ext uri="{BB962C8B-B14F-4D97-AF65-F5344CB8AC3E}">
        <p14:creationId xmlns:p14="http://schemas.microsoft.com/office/powerpoint/2010/main" val="3064974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Update the version in the package-</a:t>
            </a:r>
            <a:r>
              <a:rPr lang="en-US" altLang="zh-CN" sz="4400" dirty="0" err="1"/>
              <a:t>solution.json</a:t>
            </a:r>
            <a:r>
              <a:rPr lang="en-US" altLang="zh-CN" sz="4400" dirty="0"/>
              <a:t> file</a:t>
            </a:r>
            <a:endParaRPr lang="en-US" sz="4400"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This sets the version for the .</a:t>
            </a:r>
            <a:r>
              <a:rPr lang="en-US" altLang="zh-CN" sz="2400" dirty="0" err="1"/>
              <a:t>sppkg</a:t>
            </a:r>
            <a:r>
              <a:rPr lang="en-US" altLang="zh-CN" sz="2400" dirty="0"/>
              <a:t> Add-in</a:t>
            </a:r>
          </a:p>
          <a:p>
            <a:pPr marL="0" indent="0">
              <a:buNone/>
            </a:pPr>
            <a:r>
              <a:rPr lang="en-US" altLang="zh-CN" sz="2400" dirty="0"/>
              <a:t>This version is displayed in the app catalog</a:t>
            </a:r>
          </a:p>
        </p:txBody>
      </p:sp>
      <p:pic>
        <p:nvPicPr>
          <p:cNvPr id="5" name="Picture 4"/>
          <p:cNvPicPr>
            <a:picLocks noChangeAspect="1"/>
          </p:cNvPicPr>
          <p:nvPr/>
        </p:nvPicPr>
        <p:blipFill>
          <a:blip r:embed="rId2"/>
          <a:stretch>
            <a:fillRect/>
          </a:stretch>
        </p:blipFill>
        <p:spPr>
          <a:xfrm>
            <a:off x="6562724" y="2191278"/>
            <a:ext cx="5585687" cy="3063860"/>
          </a:xfrm>
          <a:prstGeom prst="rect">
            <a:avLst/>
          </a:prstGeom>
        </p:spPr>
      </p:pic>
      <p:pic>
        <p:nvPicPr>
          <p:cNvPr id="4" name="Picture 3"/>
          <p:cNvPicPr>
            <a:picLocks noChangeAspect="1"/>
          </p:cNvPicPr>
          <p:nvPr/>
        </p:nvPicPr>
        <p:blipFill>
          <a:blip r:embed="rId3"/>
          <a:stretch>
            <a:fillRect/>
          </a:stretch>
        </p:blipFill>
        <p:spPr>
          <a:xfrm>
            <a:off x="385589" y="2676516"/>
            <a:ext cx="6057427" cy="2093384"/>
          </a:xfrm>
          <a:prstGeom prst="rect">
            <a:avLst/>
          </a:prstGeom>
        </p:spPr>
      </p:pic>
    </p:spTree>
    <p:extLst>
      <p:ext uri="{BB962C8B-B14F-4D97-AF65-F5344CB8AC3E}">
        <p14:creationId xmlns:p14="http://schemas.microsoft.com/office/powerpoint/2010/main" val="30788550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the version in the </a:t>
            </a:r>
            <a:r>
              <a:rPr lang="en-US" altLang="zh-CN" dirty="0" err="1"/>
              <a:t>package.json</a:t>
            </a:r>
            <a:r>
              <a:rPr lang="en-US" altLang="zh-CN" dirty="0"/>
              <a:t> file</a:t>
            </a:r>
            <a:endParaRPr lang="en-US"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5" name="Text Placeholder 2"/>
          <p:cNvSpPr txBox="1">
            <a:spLocks/>
          </p:cNvSpPr>
          <p:nvPr/>
        </p:nvSpPr>
        <p:spPr>
          <a:xfrm>
            <a:off x="427038" y="13652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Change the version every time the package changes</a:t>
            </a:r>
          </a:p>
        </p:txBody>
      </p:sp>
      <p:pic>
        <p:nvPicPr>
          <p:cNvPr id="4" name="Picture 3"/>
          <p:cNvPicPr>
            <a:picLocks noChangeAspect="1"/>
          </p:cNvPicPr>
          <p:nvPr/>
        </p:nvPicPr>
        <p:blipFill>
          <a:blip r:embed="rId3"/>
          <a:stretch>
            <a:fillRect/>
          </a:stretch>
        </p:blipFill>
        <p:spPr>
          <a:xfrm>
            <a:off x="2709682" y="1841078"/>
            <a:ext cx="7096125" cy="4524375"/>
          </a:xfrm>
          <a:prstGeom prst="rect">
            <a:avLst/>
          </a:prstGeom>
        </p:spPr>
      </p:pic>
    </p:spTree>
    <p:extLst>
      <p:ext uri="{BB962C8B-B14F-4D97-AF65-F5344CB8AC3E}">
        <p14:creationId xmlns:p14="http://schemas.microsoft.com/office/powerpoint/2010/main" val="18103965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18237" y="5041800"/>
            <a:ext cx="5962650" cy="1047750"/>
          </a:xfrm>
          <a:prstGeom prst="rect">
            <a:avLst/>
          </a:prstGeom>
        </p:spPr>
      </p:pic>
    </p:spTree>
    <p:extLst>
      <p:ext uri="{BB962C8B-B14F-4D97-AF65-F5344CB8AC3E}">
        <p14:creationId xmlns:p14="http://schemas.microsoft.com/office/powerpoint/2010/main" val="2357767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updated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755451" y="2705174"/>
            <a:ext cx="6038850" cy="1571625"/>
          </a:xfrm>
          <a:prstGeom prst="rect">
            <a:avLst/>
          </a:prstGeom>
        </p:spPr>
      </p:pic>
    </p:spTree>
    <p:extLst>
      <p:ext uri="{BB962C8B-B14F-4D97-AF65-F5344CB8AC3E}">
        <p14:creationId xmlns:p14="http://schemas.microsoft.com/office/powerpoint/2010/main" val="34374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updated web part assets to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See the following sections for more information about CDN deployments</a:t>
            </a:r>
          </a:p>
          <a:p>
            <a:pPr marL="0" indent="0">
              <a:buNone/>
            </a:pPr>
            <a:r>
              <a:rPr lang="en-US" sz="2400" dirty="0"/>
              <a:t>	</a:t>
            </a:r>
          </a:p>
          <a:p>
            <a:pPr marL="0" indent="0">
              <a:buNone/>
            </a:pPr>
            <a:r>
              <a:rPr lang="en-US" sz="2400" dirty="0"/>
              <a:t>	Deploying to SharePoint CDN</a:t>
            </a:r>
          </a:p>
          <a:p>
            <a:pPr marL="0" indent="0">
              <a:buNone/>
            </a:pPr>
            <a:r>
              <a:rPr lang="en-US" sz="2400" dirty="0"/>
              <a:t>	Deploying to Azure Storage CDN</a:t>
            </a:r>
          </a:p>
          <a:p>
            <a:pPr marL="0" indent="0">
              <a:buNone/>
            </a:pPr>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25950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Refresh the SharePoint page of the web part</a:t>
            </a:r>
          </a:p>
        </p:txBody>
      </p:sp>
      <p:sp>
        <p:nvSpPr>
          <p:cNvPr id="40" name="Text Placeholder 2"/>
          <p:cNvSpPr txBox="1">
            <a:spLocks/>
          </p:cNvSpPr>
          <p:nvPr/>
        </p:nvSpPr>
        <p:spPr>
          <a:xfrm>
            <a:off x="294669" y="1265014"/>
            <a:ext cx="11887200" cy="381642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You don’t need to install the App again</a:t>
            </a:r>
          </a:p>
          <a:p>
            <a:r>
              <a:rPr lang="en-US" altLang="zh-CN" sz="2400" dirty="0"/>
              <a:t>Refresh the SharePoint page where the web part was added, the update you made will take effect</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41738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72</TotalTime>
  <Words>629</Words>
  <Application>Microsoft Office PowerPoint</Application>
  <PresentationFormat>Custom</PresentationFormat>
  <Paragraphs>111</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Update a web part and increment the version</vt:lpstr>
      <vt:lpstr>Update the version in the package-solution.json file</vt:lpstr>
      <vt:lpstr>Update the version in the package.json file</vt:lpstr>
      <vt:lpstr>Package the web part</vt:lpstr>
      <vt:lpstr>Deploy App to the SharePoint App Catalog</vt:lpstr>
      <vt:lpstr>Deploy the updated web part assets to CDN</vt:lpstr>
      <vt:lpstr>Refresh the SharePoint page of the web part</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Updating web parts</dc:title>
  <dc:subject>&lt;Speech title here&gt;</dc:subject>
  <dc:creator>Vesa Juvonen;Todd Baginski</dc:creator>
  <cp:keywords>SharePoint, PnP</cp:keywords>
  <dc:description>Template: _x000d_
Formatting: _x000d_
Audience Type:</dc:description>
  <cp:lastModifiedBy>Luiz Lu</cp:lastModifiedBy>
  <cp:revision>27</cp:revision>
  <dcterms:created xsi:type="dcterms:W3CDTF">2016-10-24T10:18:28Z</dcterms:created>
  <dcterms:modified xsi:type="dcterms:W3CDTF">2017-01-19T05:12:35Z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